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85" r:id="rId3"/>
    <p:sldId id="258" r:id="rId4"/>
    <p:sldId id="260" r:id="rId5"/>
    <p:sldId id="264" r:id="rId6"/>
    <p:sldId id="286" r:id="rId7"/>
    <p:sldId id="287" r:id="rId8"/>
    <p:sldId id="263" r:id="rId9"/>
    <p:sldId id="28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8" r:id="rId2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3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57F0FF9-3147-1479-E50A-B8E0821457E0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A9EC877-1191-A15C-1313-A77A41346A4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86D94D-EA2F-CBB8-0471-0FE8D57C5027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E654E97-5EC5-AA7E-C8B3-FE4BC56CC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902B18F-A5F5-BE6A-A6E2-77300ACF8522}"/>
              </a:ext>
            </a:extLst>
          </p:cNvPr>
          <p:cNvSpPr/>
          <p:nvPr/>
        </p:nvSpPr>
        <p:spPr>
          <a:xfrm>
            <a:off x="4624388" y="228600"/>
            <a:ext cx="2057400" cy="203835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1EADAD1-BD8A-2484-0C4F-EAD29F23EA2A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C661236-551B-4586-08C0-2210709C3C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5F7EA3A3-6194-4CAA-BC92-78520612A827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42960617-2BC1-7B05-0C34-86B7EC8AB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03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1789E81-C7D9-9F45-AE53-FB3DFA4E703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32816B-3982-1C87-E169-8689D7516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3D58E-D255-8629-57AF-F7F9C304B745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4F5841-BDAE-422D-9B5A-41595A3900B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307751-BD79-19AE-48D1-6168101238F2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16F8F4-62E0-8703-5BDB-44F2055B83D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101FE-66E4-4F9A-99C5-3BC2764892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649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9B05958-BA73-F636-F085-735C895E82FC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B8C2CC-F780-7D88-F663-63B7F989C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5BA42D3-5BEC-2A8A-943C-9E1619C061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7738F-40DA-4159-A6BA-1C3D826F179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7DD53775-F400-9C21-60D3-C77C28B8E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11C76FA2-035D-6B61-1D48-EEAB8799B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DB2E6-0C63-4D45-97E7-98EC850BBE9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00301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8768655-EB3F-F083-9E65-EEFDB3823A78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3" name="Date Placeholder 1">
            <a:extLst>
              <a:ext uri="{FF2B5EF4-FFF2-40B4-BE49-F238E27FC236}">
                <a16:creationId xmlns:a16="http://schemas.microsoft.com/office/drawing/2014/main" id="{3328FB89-880B-21BD-1617-C116D98BA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71564-FD67-49DD-8DF7-E0486DD00A55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D8E771C-EAC5-FA89-E62B-D3D7CCED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F01A36EA-EF71-5228-584D-691A39A1C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90399-E0A1-4E5B-8E16-6E6D18AC3B6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03774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4E116F2F-B73E-5988-32A5-4F6ABCF64B1A}"/>
              </a:ext>
            </a:extLst>
          </p:cNvPr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BAED14D-5C99-2266-3CFD-C90AD0E20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107D622-01ED-E619-75C9-87D74D4ACB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29A5B-A5A7-475D-9436-61F7EF227CC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B5855211-77F3-4DEB-7FFD-969D57FEA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59213" y="6423025"/>
            <a:ext cx="33162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4944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17CEE91-F6AA-9E62-6AF5-1392902D1B07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6CE86E-533D-D681-79CF-D3B4F1639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3370263"/>
            <a:ext cx="220662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016C6A5-856C-9584-18F9-9EFDAB423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67264-F219-4999-8416-425679D9FB3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E36C3B-3255-57A5-12EA-99DA57C73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0515576E-D286-CAE4-84E4-8F59DCCBF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CA1F0B-5232-472F-B7B3-77434473CC1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11991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097573-D11D-87AD-7BAD-1D0A8BDCD0F9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1CF723-FACF-6BC0-4152-587A14A35842}"/>
              </a:ext>
            </a:extLst>
          </p:cNvPr>
          <p:cNvSpPr/>
          <p:nvPr/>
        </p:nvSpPr>
        <p:spPr>
          <a:xfrm>
            <a:off x="6802438" y="2378075"/>
            <a:ext cx="2057400" cy="20383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9E2F74-98DA-C1FF-A29B-29DDBC5F5A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025" y="4632325"/>
            <a:ext cx="220663" cy="36988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18C549D-7529-C634-9F67-1B5ABBFA5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3343D-5A9D-4831-A6F9-E1AB38BD840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EA92159-1211-6BC4-BC2F-17DD19E96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91AC4C85-EC06-D88F-CD2C-6FF9A352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28CFE-3647-4909-B154-5305810306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60942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A64A984-C506-CA3E-4C2B-A7F54FC497EA}"/>
              </a:ext>
            </a:extLst>
          </p:cNvPr>
          <p:cNvSpPr/>
          <p:nvPr/>
        </p:nvSpPr>
        <p:spPr>
          <a:xfrm>
            <a:off x="282575" y="228600"/>
            <a:ext cx="6386513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E29FE0-18C4-2E46-5DB0-5D163210ED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700F6BC-8C22-8847-F93C-AC524F46E627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43A7F691-EF7F-61BB-878E-6BD291A6F317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5211763" y="6235700"/>
            <a:ext cx="134937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9985D50-E40B-4EC2-948E-BA5AFFACA4BC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58C7E071-09F2-8B67-46AE-828B8ADBE480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381000" y="6235700"/>
            <a:ext cx="4648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D55B2E01-A4F6-53D6-AE02-BE145AC7FA6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F36140-6C73-4A7B-8AA3-0158E15D3E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62946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D2CB4FAE-00E1-A8C8-F4B1-6559A27AE669}"/>
              </a:ext>
            </a:extLst>
          </p:cNvPr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255B6E-D0DA-8F56-5AC6-36DA66355C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E1ADC70-94AC-30AF-DF9B-F61C230C719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8CF748-DFAC-6DEE-B725-5A695D9EBE17}"/>
              </a:ext>
            </a:extLst>
          </p:cNvPr>
          <p:cNvSpPr/>
          <p:nvPr/>
        </p:nvSpPr>
        <p:spPr>
          <a:xfrm>
            <a:off x="4624388" y="4535488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413DA29B-3ABB-E1C3-9061-478C3F4A8FC9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3048000" y="6235700"/>
            <a:ext cx="134778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D4DFC3D5-007A-4191-8D6A-0BDD78D8FDC8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41274FE7-1BB2-7E2C-5BD4-27FA11F29CA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>
          <a:xfrm>
            <a:off x="381000" y="6235700"/>
            <a:ext cx="2590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1F2B645C-CA59-06E6-F4A4-DEAD171B8A31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BA94-3449-48AF-A94C-BEA9B1F342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8656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73A2DCF-6A66-9509-BFFE-BBBD9DCD582D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E2243A9-C6BA-8F27-DD6B-334DE61531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9800" y="3370263"/>
            <a:ext cx="220663" cy="36988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2400" b="1">
                <a:solidFill>
                  <a:srgbClr val="B870B8"/>
                </a:solidFill>
                <a:latin typeface="Rockwell" pitchFamily="1" charset="0"/>
              </a:rPr>
              <a:t>+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FED72BEF-575A-7CA3-C1AE-418513EF601C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7391400" y="6423025"/>
            <a:ext cx="15367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837E5-AB4A-4E96-BA8F-EEC087176CA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F015A3E7-8DCA-32F2-1F33-8C36DA4472EE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4191000" y="6423025"/>
            <a:ext cx="3005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16CED3E0-3641-D78E-A5B5-9BC19132712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9F2F3-0639-4547-B197-1DF048813C2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40718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51D8787-6720-177C-2664-9AA4EF897EB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245558-4B6F-5095-74B5-B57142EF2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1387411-86D4-0CD1-EC50-9243CCAFC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2A335A-A658-464F-8D4B-2B2884BB8DC0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9C43F79-C134-864B-6FF3-815B7365B4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85921B6-5307-85B1-A548-AB70A7211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1F4D9-C039-4C24-A696-E35FC81F5A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389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6E105ED-F59B-DF64-ACCF-50EA8D9DC19A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89D2AD1-8E51-A732-5D56-C0D7C6EE56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8A62AE-AC24-C7D9-0187-BB51FE3623D9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75996DD-3703-A402-AEB4-F9BD02305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C067D-0D1C-4303-9AA2-40A062B92532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8C92476D-9355-D257-946A-F69F95E1D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004AC4B-C06E-6F77-05B6-05A584B08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C134D3-D612-4086-9228-9B784BD949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84358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801B4A0-9CBA-8BCC-68CD-F27C2C382600}"/>
              </a:ext>
            </a:extLst>
          </p:cNvPr>
          <p:cNvSpPr/>
          <p:nvPr/>
        </p:nvSpPr>
        <p:spPr>
          <a:xfrm>
            <a:off x="8166100" y="282575"/>
            <a:ext cx="685800" cy="3016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8A66EFA-18A3-1B98-6C81-478974DFB5B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593932" y="561181"/>
            <a:ext cx="260350" cy="554037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2F7B4F0A-D6E0-8747-D9F5-0F4397533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A128F-ED2A-4D7E-8801-88BAE1067D0A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5AC4C6EF-D78F-D412-B2D6-E0229DC02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891B41C-1AE8-7C70-7231-E4F11E5EA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08731-9082-4425-BD99-60B6864534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9521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EF2FA98-2DB1-18BD-B477-238964052DCE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47E6BF-00F8-4A44-80AF-B78124FF3F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rtlCol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A9C1ABC7-68F6-FFC0-575A-BC7A60DE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1DE7F5-E776-43FA-A56F-77774621757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61BF0781-805E-465E-A4AB-C6581D709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283B50C-3B7C-B5F8-AE7F-059217BC4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8AA19-7B25-482D-978B-6DA4E5E59C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5332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AAD7830-D697-1501-E756-F3F03426BBBE}"/>
              </a:ext>
            </a:extLst>
          </p:cNvPr>
          <p:cNvSpPr/>
          <p:nvPr/>
        </p:nvSpPr>
        <p:spPr>
          <a:xfrm>
            <a:off x="282575" y="228600"/>
            <a:ext cx="4235450" cy="41878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5D88621-751E-BB73-11FD-8B0F7CC500A6}"/>
              </a:ext>
            </a:extLst>
          </p:cNvPr>
          <p:cNvSpPr/>
          <p:nvPr/>
        </p:nvSpPr>
        <p:spPr>
          <a:xfrm>
            <a:off x="6802438" y="228600"/>
            <a:ext cx="2057400" cy="203835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A32FCD-9D35-28BF-5B45-F708B83B0E3D}"/>
              </a:ext>
            </a:extLst>
          </p:cNvPr>
          <p:cNvSpPr/>
          <p:nvPr/>
        </p:nvSpPr>
        <p:spPr>
          <a:xfrm>
            <a:off x="4624388" y="2378075"/>
            <a:ext cx="2057400" cy="203835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BA51A7-72BB-D691-FFEB-B0886C1CD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5450" y="174625"/>
            <a:ext cx="412750" cy="83185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54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rIns="45720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0C79911-099A-483D-6491-9E23E9C69B42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4800600" y="6426200"/>
            <a:ext cx="123190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fld id="{3D0F0A67-939D-46C5-9C64-81C0A1859AEF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99917C3C-B7A5-3F33-8EA0-25E91DC56AB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6311900" y="6426200"/>
            <a:ext cx="2616200" cy="365125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072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873C884-DAC1-4BCA-419F-4B96268D923C}"/>
              </a:ext>
            </a:extLst>
          </p:cNvPr>
          <p:cNvSpPr/>
          <p:nvPr/>
        </p:nvSpPr>
        <p:spPr>
          <a:xfrm>
            <a:off x="658813" y="228600"/>
            <a:ext cx="82010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045105-BE99-32E7-D08A-048480268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3425" y="3111500"/>
            <a:ext cx="260350" cy="61436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40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FAAF921-81B4-0F71-7942-691348DF235D}"/>
              </a:ext>
            </a:extLst>
          </p:cNvPr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CC16A06-B0EA-89D5-8C14-035A37B4D1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58813" y="6248400"/>
            <a:ext cx="1474787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E8D77FD-CC36-4986-996B-E955E77810B9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9BD5B4F-BC26-94B1-E3D8-388871C4A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86000" y="6248400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55ADE7D-A6F7-7FEE-3075-75346AE4F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05800" y="6248400"/>
            <a:ext cx="554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D1290-1EA7-4F50-B400-2EF10BB61A0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7634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E6591AD-2515-AB05-B864-A920EC725C87}"/>
              </a:ext>
            </a:extLst>
          </p:cNvPr>
          <p:cNvSpPr/>
          <p:nvPr/>
        </p:nvSpPr>
        <p:spPr>
          <a:xfrm>
            <a:off x="8210550" y="282575"/>
            <a:ext cx="64135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ED7F7B-A6D9-FB37-DACD-B162868475FE}"/>
              </a:ext>
            </a:extLst>
          </p:cNvPr>
          <p:cNvSpPr/>
          <p:nvPr/>
        </p:nvSpPr>
        <p:spPr>
          <a:xfrm>
            <a:off x="8067675" y="282575"/>
            <a:ext cx="92075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65606B-0006-1E86-29AB-44A8BD9FB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8FA50969-7CE7-69B8-A9C0-495C9F2A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96F9-4945-4BFE-815F-ECD67B8645E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7903549D-424E-855D-808F-0750DD37CF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21DC5BA2-C9C1-82E5-ACC4-2137092CD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291A58-3CEC-4217-91C7-1956235D7C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00558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300DE9-0D97-6EA5-DFF8-A3E87E3A573D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7E17D26-0F04-C3B9-5237-BDD90AF28A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FFE14595-0ABB-AC85-694D-FCACECDC6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5DCB1-7994-4E65-9940-4F79AF38CB21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DB52B004-E9B1-B0F7-3A1F-D74F224E5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4A1E47D4-7D4C-F795-86D6-9BC7DF171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A745CB-8A4B-4776-9AC8-C0E2831B51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0892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B5B9225-7DC6-1666-6F5A-50F2BE9B1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B9C75EC-8335-DACF-5AB9-801A2A84BE18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5B7E6644-C396-0A7D-33AF-318319170E71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1861A-D551-4712-9A8E-92AB2D6510FE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55874A34-68C1-64EE-AFC8-4679D9FF0D06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80B57DD3-1D2D-3654-317E-529D09DF7E6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F7E03-FFBF-4F53-9C82-0BA54968552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877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B5A9856-7E81-3441-CA31-09A039FA7D99}"/>
              </a:ext>
            </a:extLst>
          </p:cNvPr>
          <p:cNvSpPr/>
          <p:nvPr/>
        </p:nvSpPr>
        <p:spPr>
          <a:xfrm>
            <a:off x="8166100" y="282575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4C2059-13DC-497A-32C4-E523CB7290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838" y="228600"/>
            <a:ext cx="260350" cy="55403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en-US" sz="3600" b="1">
                <a:solidFill>
                  <a:srgbClr val="B870B8"/>
                </a:solidFill>
                <a:latin typeface="Rockwell" pitchFamily="1" charset="0"/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Date Placeholder 4">
            <a:extLst>
              <a:ext uri="{FF2B5EF4-FFF2-40B4-BE49-F238E27FC236}">
                <a16:creationId xmlns:a16="http://schemas.microsoft.com/office/drawing/2014/main" id="{85AAE3F7-0097-696E-10DA-959D391CAD59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2DFA3-1084-4A9C-B0BA-54C28162B216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7" name="Footer Placeholder 5">
            <a:extLst>
              <a:ext uri="{FF2B5EF4-FFF2-40B4-BE49-F238E27FC236}">
                <a16:creationId xmlns:a16="http://schemas.microsoft.com/office/drawing/2014/main" id="{0C3E1505-B41E-84F4-6CC6-2C91BE0FF2C7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>
            <a:extLst>
              <a:ext uri="{FF2B5EF4-FFF2-40B4-BE49-F238E27FC236}">
                <a16:creationId xmlns:a16="http://schemas.microsoft.com/office/drawing/2014/main" id="{5C8E9D8C-24C0-0D31-0110-53C138C4565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BD20C-EB72-4B42-8292-3E3FB578AC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1142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BAAC7E8-1AE2-03D2-E6ED-A57E0005A70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98475" y="484188"/>
            <a:ext cx="7556500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B463369-FBFC-B60C-66B9-542ACCD70D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98475" y="1981200"/>
            <a:ext cx="7556500" cy="414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EC357-C270-65A5-D798-874D35F2C7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94500" y="64230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100">
                <a:solidFill>
                  <a:srgbClr val="595959"/>
                </a:solidFill>
                <a:latin typeface="Rockwell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6CE6CED0-944E-41FD-BE0A-CD52DD386AAB}" type="datetime1">
              <a:rPr lang="en-US" altLang="en-US"/>
              <a:pPr>
                <a:defRPr/>
              </a:pPr>
              <a:t>7/7/2025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2D95D-4C66-9E04-1FEC-33C18087C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01613" y="6423025"/>
            <a:ext cx="61229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1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EA082B-A358-825F-5129-B124B6B09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05800" y="242888"/>
            <a:ext cx="554038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Rockwell" panose="02060603020205020403" pitchFamily="18" charset="0"/>
              </a:defRPr>
            </a:lvl1pPr>
          </a:lstStyle>
          <a:p>
            <a:pPr>
              <a:defRPr/>
            </a:pPr>
            <a:fld id="{A8A26023-7CF4-4FF0-BE09-54660BF546D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81" r:id="rId1"/>
    <p:sldLayoutId id="2147484582" r:id="rId2"/>
    <p:sldLayoutId id="2147484583" r:id="rId3"/>
    <p:sldLayoutId id="2147484584" r:id="rId4"/>
    <p:sldLayoutId id="2147484585" r:id="rId5"/>
    <p:sldLayoutId id="2147484586" r:id="rId6"/>
    <p:sldLayoutId id="2147484587" r:id="rId7"/>
    <p:sldLayoutId id="2147484588" r:id="rId8"/>
    <p:sldLayoutId id="2147484589" r:id="rId9"/>
    <p:sldLayoutId id="2147484590" r:id="rId10"/>
    <p:sldLayoutId id="2147484591" r:id="rId11"/>
    <p:sldLayoutId id="2147484592" r:id="rId12"/>
    <p:sldLayoutId id="2147484593" r:id="rId13"/>
    <p:sldLayoutId id="2147484594" r:id="rId14"/>
    <p:sldLayoutId id="2147484595" r:id="rId15"/>
    <p:sldLayoutId id="2147484596" r:id="rId16"/>
    <p:sldLayoutId id="2147484597" r:id="rId17"/>
    <p:sldLayoutId id="2147484598" r:id="rId18"/>
    <p:sldLayoutId id="2147484599" r:id="rId19"/>
    <p:sldLayoutId id="2147484600" r:id="rId2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accent1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accent1"/>
          </a:solidFill>
          <a:latin typeface="Rockwell" charset="0"/>
          <a:ea typeface="ＭＳ Ｐゴシック" charset="-128"/>
          <a:cs typeface="ＭＳ Ｐゴシック" charset="-128"/>
        </a:defRPr>
      </a:lvl9pPr>
    </p:titleStyle>
    <p:bodyStyle>
      <a:lvl1pPr marL="228600" indent="-228600" algn="l" rtl="0" eaLnBrk="0" fontAlgn="base" hangingPunct="0">
        <a:spcBef>
          <a:spcPts val="2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000" kern="1200">
          <a:solidFill>
            <a:srgbClr val="595959"/>
          </a:solidFill>
          <a:latin typeface="+mn-lt"/>
          <a:ea typeface="ＭＳ Ｐゴシック" charset="-128"/>
          <a:cs typeface="ＭＳ Ｐゴシック" charset="-128"/>
        </a:defRPr>
      </a:lvl1pPr>
      <a:lvl2pPr marL="4572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2pPr>
      <a:lvl3pPr marL="6858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3pPr>
      <a:lvl4pPr marL="914400" indent="-228600" algn="l" rtl="0" eaLnBrk="0" fontAlgn="base" hangingPunct="0">
        <a:spcBef>
          <a:spcPts val="600"/>
        </a:spcBef>
        <a:spcAft>
          <a:spcPct val="0"/>
        </a:spcAft>
        <a:buClr>
          <a:srgbClr val="B870B8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4pPr>
      <a:lvl5pPr marL="1143000" indent="-22860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kern="1200">
          <a:solidFill>
            <a:srgbClr val="595959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2">
            <a:extLst>
              <a:ext uri="{FF2B5EF4-FFF2-40B4-BE49-F238E27FC236}">
                <a16:creationId xmlns:a16="http://schemas.microsoft.com/office/drawing/2014/main" id="{12634947-8F95-8B27-F176-13CEADBA1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				</a:t>
            </a:r>
          </a:p>
        </p:txBody>
      </p:sp>
      <p:sp>
        <p:nvSpPr>
          <p:cNvPr id="22531" name="Subtitle 2">
            <a:extLst>
              <a:ext uri="{FF2B5EF4-FFF2-40B4-BE49-F238E27FC236}">
                <a16:creationId xmlns:a16="http://schemas.microsoft.com/office/drawing/2014/main" id="{F5FF1C84-2983-ADFC-057A-EAB6FC1235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2770188"/>
            <a:ext cx="7556500" cy="3355975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endParaRPr lang="en-US" altLang="en-US" sz="3600" dirty="0">
              <a:solidFill>
                <a:schemeClr val="tx2">
                  <a:lumMod val="75000"/>
                  <a:lumOff val="25000"/>
                </a:schemeClr>
              </a:solidFill>
              <a:ea typeface="ＭＳ Ｐゴシック" panose="020B0600070205080204" pitchFamily="34" charset="-128"/>
            </a:endParaRP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Part II Oral </a:t>
            </a: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Exam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dirty="0">
                <a:solidFill>
                  <a:schemeClr val="tx2">
                    <a:lumMod val="75000"/>
                    <a:lumOff val="25000"/>
                  </a:schemeClr>
                </a:solidFill>
                <a:ea typeface="ＭＳ Ｐゴシック" panose="020B0600070205080204" pitchFamily="34" charset="-128"/>
              </a:rPr>
              <a:t>Case #4 Submission Template</a:t>
            </a:r>
          </a:p>
        </p:txBody>
      </p:sp>
      <p:pic>
        <p:nvPicPr>
          <p:cNvPr id="22532" name="Picture 4">
            <a:extLst>
              <a:ext uri="{FF2B5EF4-FFF2-40B4-BE49-F238E27FC236}">
                <a16:creationId xmlns:a16="http://schemas.microsoft.com/office/drawing/2014/main" id="{99508D61-F14C-1EFC-DCF2-E4D9C9563C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03225"/>
            <a:ext cx="2265363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2474F163-044A-1080-CF05-D7C068DDA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Treatment Planning/ Goals</a:t>
            </a:r>
          </a:p>
        </p:txBody>
      </p:sp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C19CFFC8-0FC0-A240-C180-13D4A0B26A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Surgical Plan/ Goals- provide details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>
            <a:extLst>
              <a:ext uri="{FF2B5EF4-FFF2-40B4-BE49-F238E27FC236}">
                <a16:creationId xmlns:a16="http://schemas.microsoft.com/office/drawing/2014/main" id="{759DDB5D-B00A-2627-C7DE-22B9050F61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Prosthodontic Rehabilitation Plan</a:t>
            </a:r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2E188AA-A398-312E-6C22-265F26BB90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Prosthodontic Rehabilitation Plan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EED414AE-6B8A-837A-9BC5-B52A616FE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Procedure Informed Consent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34819" name="Content Placeholder 2">
            <a:extLst>
              <a:ext uri="{FF2B5EF4-FFF2-40B4-BE49-F238E27FC236}">
                <a16:creationId xmlns:a16="http://schemas.microsoft.com/office/drawing/2014/main" id="{CFD22A89-BA6A-2C79-84A6-BB50FBDBC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356518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Black out any identifying factors on the form and insert here. i.e.- practice name, signatures, and all patient/dentist details.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>
            <a:extLst>
              <a:ext uri="{FF2B5EF4-FFF2-40B4-BE49-F238E27FC236}">
                <a16:creationId xmlns:a16="http://schemas.microsoft.com/office/drawing/2014/main" id="{70C8B0CA-CF55-912C-9CF9-3DDF1F082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Alternative Treatment Plans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39806F64-0E70-5960-30D8-7E96D09D8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alternative treatment plans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>
            <a:extLst>
              <a:ext uri="{FF2B5EF4-FFF2-40B4-BE49-F238E27FC236}">
                <a16:creationId xmlns:a16="http://schemas.microsoft.com/office/drawing/2014/main" id="{DE2AFBC7-5C79-8AC0-EE7D-BD6AE4162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Implant Surgery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8ABDBBBC-F24F-73B5-9212-CCDDABF9B8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Operative report of actual implant surgery.  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Details to include instrumentation, materials techniques and implant information.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>
            <a:extLst>
              <a:ext uri="{FF2B5EF4-FFF2-40B4-BE49-F238E27FC236}">
                <a16:creationId xmlns:a16="http://schemas.microsoft.com/office/drawing/2014/main" id="{746A5B59-2702-0043-DA68-807C834C7A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Post-Surgical Radiograph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330C4B82-BADD-6964-65A7-EF960A6D2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 </a:t>
            </a:r>
            <a:r>
              <a:rPr lang="en-US" altLang="en-US" sz="3200">
                <a:ea typeface="ＭＳ Ｐゴシック" panose="020B0600070205080204" pitchFamily="34" charset="-128"/>
              </a:rPr>
              <a:t>Include panoramic, periapical and /or CBCT if applicable with the date the radiograph was taken</a:t>
            </a:r>
            <a:endParaRPr lang="en-US" altLang="en-US" sz="40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>
            <a:extLst>
              <a:ext uri="{FF2B5EF4-FFF2-40B4-BE49-F238E27FC236}">
                <a16:creationId xmlns:a16="http://schemas.microsoft.com/office/drawing/2014/main" id="{D4D279D9-1DDC-7A99-B816-2BB0E92F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Post-Operative Care / Instructions</a:t>
            </a:r>
          </a:p>
        </p:txBody>
      </p:sp>
      <p:sp>
        <p:nvSpPr>
          <p:cNvPr id="38915" name="Content Placeholder 2">
            <a:extLst>
              <a:ext uri="{FF2B5EF4-FFF2-40B4-BE49-F238E27FC236}">
                <a16:creationId xmlns:a16="http://schemas.microsoft.com/office/drawing/2014/main" id="{CEB280CB-77AE-D051-E9B3-EBF34D83C8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</a:pPr>
            <a:r>
              <a:rPr lang="en-US" altLang="en-US" sz="2400">
                <a:ea typeface="ＭＳ Ｐゴシック" panose="020B0600070205080204" pitchFamily="34" charset="-128"/>
              </a:rPr>
              <a:t>You may scan a copy of the form/s that you use or type a narrative with details of post-operative instructions.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>
            <a:extLst>
              <a:ext uri="{FF2B5EF4-FFF2-40B4-BE49-F238E27FC236}">
                <a16:creationId xmlns:a16="http://schemas.microsoft.com/office/drawing/2014/main" id="{22E1FDD7-8451-DAC9-29F8-ACFDA70AB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Maintenance</a:t>
            </a:r>
          </a:p>
        </p:txBody>
      </p:sp>
      <p:sp>
        <p:nvSpPr>
          <p:cNvPr id="39939" name="Content Placeholder 2">
            <a:extLst>
              <a:ext uri="{FF2B5EF4-FFF2-40B4-BE49-F238E27FC236}">
                <a16:creationId xmlns:a16="http://schemas.microsoft.com/office/drawing/2014/main" id="{11C694B1-99A7-D00A-EA37-D0DF7D756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your maintenance protocol for this patient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List this patients maintenance history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>
            <a:extLst>
              <a:ext uri="{FF2B5EF4-FFF2-40B4-BE49-F238E27FC236}">
                <a16:creationId xmlns:a16="http://schemas.microsoft.com/office/drawing/2014/main" id="{4951A38F-D4AD-CDD7-D137-DDF67401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Prosthetic Restoration</a:t>
            </a:r>
          </a:p>
        </p:txBody>
      </p:sp>
      <p:sp>
        <p:nvSpPr>
          <p:cNvPr id="40963" name="Content Placeholder 2">
            <a:extLst>
              <a:ext uri="{FF2B5EF4-FFF2-40B4-BE49-F238E27FC236}">
                <a16:creationId xmlns:a16="http://schemas.microsoft.com/office/drawing/2014/main" id="{BB6278EE-4CE6-B9C8-3C40-DC6D9D236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Describe the type of implant restoration placed for this patient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>
            <a:extLst>
              <a:ext uri="{FF2B5EF4-FFF2-40B4-BE49-F238E27FC236}">
                <a16:creationId xmlns:a16="http://schemas.microsoft.com/office/drawing/2014/main" id="{47214FDE-21D0-F246-4926-3C4B7B124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Immediate Post-Prosthetic Placement Radiograph</a:t>
            </a:r>
          </a:p>
        </p:txBody>
      </p:sp>
      <p:sp>
        <p:nvSpPr>
          <p:cNvPr id="41987" name="Content Placeholder 2">
            <a:extLst>
              <a:ext uri="{FF2B5EF4-FFF2-40B4-BE49-F238E27FC236}">
                <a16:creationId xmlns:a16="http://schemas.microsoft.com/office/drawing/2014/main" id="{DBA7587C-2F71-E3CF-6C19-169F06FC4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11CB94BB-D873-44A4-6390-C0024BC5A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8475" y="484188"/>
            <a:ext cx="7556500" cy="5260975"/>
          </a:xfrm>
        </p:spPr>
        <p:txBody>
          <a:bodyPr/>
          <a:lstStyle/>
          <a:p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Candidate #</a:t>
            </a: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Case # and Patient’s Initials</a:t>
            </a:r>
            <a:r>
              <a:rPr lang="en-US" altLang="en-US" dirty="0">
                <a:ea typeface="ＭＳ Ｐゴシック" panose="020B0600070205080204" pitchFamily="34" charset="-128"/>
              </a:rPr>
              <a:t>: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>
            <a:extLst>
              <a:ext uri="{FF2B5EF4-FFF2-40B4-BE49-F238E27FC236}">
                <a16:creationId xmlns:a16="http://schemas.microsoft.com/office/drawing/2014/main" id="{BA696CD1-CC7B-59FA-261E-0F406B7ED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Maxillary Arch Photograph (date your photo)</a:t>
            </a:r>
          </a:p>
        </p:txBody>
      </p:sp>
      <p:sp>
        <p:nvSpPr>
          <p:cNvPr id="43011" name="Content Placeholder 2">
            <a:extLst>
              <a:ext uri="{FF2B5EF4-FFF2-40B4-BE49-F238E27FC236}">
                <a16:creationId xmlns:a16="http://schemas.microsoft.com/office/drawing/2014/main" id="{677411EF-0E15-A373-10B6-87C28DC02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>
            <a:extLst>
              <a:ext uri="{FF2B5EF4-FFF2-40B4-BE49-F238E27FC236}">
                <a16:creationId xmlns:a16="http://schemas.microsoft.com/office/drawing/2014/main" id="{67BD83DE-C82D-ED9C-825A-56E7783A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Occlusal View of Mandibular Arch Photograph (date your photo)</a:t>
            </a:r>
          </a:p>
        </p:txBody>
      </p:sp>
      <p:sp>
        <p:nvSpPr>
          <p:cNvPr id="44035" name="Content Placeholder 2">
            <a:extLst>
              <a:ext uri="{FF2B5EF4-FFF2-40B4-BE49-F238E27FC236}">
                <a16:creationId xmlns:a16="http://schemas.microsoft.com/office/drawing/2014/main" id="{3D741ABE-9DF7-5951-31BD-C4CEB05649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>
            <a:extLst>
              <a:ext uri="{FF2B5EF4-FFF2-40B4-BE49-F238E27FC236}">
                <a16:creationId xmlns:a16="http://schemas.microsoft.com/office/drawing/2014/main" id="{25C9B182-B03C-6386-4C70-45993F78D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Frontal View in Maximum Intercuspation Position Photograph (date your photo)</a:t>
            </a:r>
          </a:p>
        </p:txBody>
      </p:sp>
      <p:sp>
        <p:nvSpPr>
          <p:cNvPr id="45059" name="Content Placeholder 2">
            <a:extLst>
              <a:ext uri="{FF2B5EF4-FFF2-40B4-BE49-F238E27FC236}">
                <a16:creationId xmlns:a16="http://schemas.microsoft.com/office/drawing/2014/main" id="{F0A7A3BF-5CF0-0B2C-2559-010C7E38E7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>
            <a:extLst>
              <a:ext uri="{FF2B5EF4-FFF2-40B4-BE49-F238E27FC236}">
                <a16:creationId xmlns:a16="http://schemas.microsoft.com/office/drawing/2014/main" id="{97696ED6-D523-69C9-D8F0-7BEF5518D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Left Side Photograph MIP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6083" name="Content Placeholder 2">
            <a:extLst>
              <a:ext uri="{FF2B5EF4-FFF2-40B4-BE49-F238E27FC236}">
                <a16:creationId xmlns:a16="http://schemas.microsoft.com/office/drawing/2014/main" id="{BD6F14FE-A48E-3970-1D26-4FB55C07D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>
            <a:extLst>
              <a:ext uri="{FF2B5EF4-FFF2-40B4-BE49-F238E27FC236}">
                <a16:creationId xmlns:a16="http://schemas.microsoft.com/office/drawing/2014/main" id="{F6BBA286-CA7B-7752-4E17-F055E0B60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Right Side Photograph MIP </a:t>
            </a:r>
            <a:br>
              <a:rPr lang="en-US" altLang="en-US" dirty="0">
                <a:ea typeface="ＭＳ Ｐゴシック" panose="020B0600070205080204" pitchFamily="34" charset="-128"/>
              </a:rPr>
            </a:br>
            <a:r>
              <a:rPr lang="en-US" altLang="en-US" dirty="0">
                <a:ea typeface="ＭＳ Ｐゴシック" panose="020B0600070205080204" pitchFamily="34" charset="-128"/>
              </a:rPr>
              <a:t>(date your photo)</a:t>
            </a:r>
          </a:p>
        </p:txBody>
      </p:sp>
      <p:sp>
        <p:nvSpPr>
          <p:cNvPr id="47107" name="Content Placeholder 2">
            <a:extLst>
              <a:ext uri="{FF2B5EF4-FFF2-40B4-BE49-F238E27FC236}">
                <a16:creationId xmlns:a16="http://schemas.microsoft.com/office/drawing/2014/main" id="{C1592024-ECCE-9B17-1096-EA7AB2391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>
            <a:extLst>
              <a:ext uri="{FF2B5EF4-FFF2-40B4-BE49-F238E27FC236}">
                <a16:creationId xmlns:a16="http://schemas.microsoft.com/office/drawing/2014/main" id="{00FB4F9E-CFC5-5F28-F5A8-C8C61DC25A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For Cases that Involve Implant Supported/Retained Prostheses</a:t>
            </a:r>
          </a:p>
        </p:txBody>
      </p:sp>
      <p:sp>
        <p:nvSpPr>
          <p:cNvPr id="48131" name="Content Placeholder 2">
            <a:extLst>
              <a:ext uri="{FF2B5EF4-FFF2-40B4-BE49-F238E27FC236}">
                <a16:creationId xmlns:a16="http://schemas.microsoft.com/office/drawing/2014/main" id="{44DAE44B-53D3-76F3-A546-CF261986A0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Insert photographic views of all implant attachment mechanisms (intra-oral)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Photographic views of tissue surface areas of the removable prostheses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(add slides if necessary)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>
            <a:extLst>
              <a:ext uri="{FF2B5EF4-FFF2-40B4-BE49-F238E27FC236}">
                <a16:creationId xmlns:a16="http://schemas.microsoft.com/office/drawing/2014/main" id="{399104C2-F5C1-EC03-BD51-FD073142F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One Year Post-Prosthetic Placement Radiograph with Date  </a:t>
            </a:r>
          </a:p>
        </p:txBody>
      </p:sp>
      <p:sp>
        <p:nvSpPr>
          <p:cNvPr id="49155" name="Content Placeholder 2">
            <a:extLst>
              <a:ext uri="{FF2B5EF4-FFF2-40B4-BE49-F238E27FC236}">
                <a16:creationId xmlns:a16="http://schemas.microsoft.com/office/drawing/2014/main" id="{F294FD59-90C2-2F07-AEC2-A8630230D1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>
            <a:extLst>
              <a:ext uri="{FF2B5EF4-FFF2-40B4-BE49-F238E27FC236}">
                <a16:creationId xmlns:a16="http://schemas.microsoft.com/office/drawing/2014/main" id="{BF66BA6D-FFB8-5757-F614-FE53FF5E0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Revision (if necessary)</a:t>
            </a:r>
          </a:p>
        </p:txBody>
      </p:sp>
      <p:sp>
        <p:nvSpPr>
          <p:cNvPr id="50179" name="Content Placeholder 2">
            <a:extLst>
              <a:ext uri="{FF2B5EF4-FFF2-40B4-BE49-F238E27FC236}">
                <a16:creationId xmlns:a16="http://schemas.microsoft.com/office/drawing/2014/main" id="{F241D5C5-D184-8067-7AE9-60453A9E7E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If you provide information on a revision, provide a detailed explanation and other documentation that is necessary to evaluate the case.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1A03B4-9A94-E7FB-348D-70129E628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EA3B0-1874-38BB-B14A-C217CB3B4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991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E6CBDFC-01FA-2163-89F1-4B6466D6B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Case # 4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D1168340-91FC-5509-6EC2-1BFB64C77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>
                <a:ea typeface="ＭＳ Ｐゴシック" panose="020B0600070205080204" pitchFamily="34" charset="-128"/>
              </a:rPr>
              <a:t>Any extraction with immediate implant placement or extraction with ridge preservation and delayed implant placement and its restoration. </a:t>
            </a:r>
          </a:p>
        </p:txBody>
      </p:sp>
      <p:sp>
        <p:nvSpPr>
          <p:cNvPr id="24580" name="TextBox 3">
            <a:extLst>
              <a:ext uri="{FF2B5EF4-FFF2-40B4-BE49-F238E27FC236}">
                <a16:creationId xmlns:a16="http://schemas.microsoft.com/office/drawing/2014/main" id="{C33DE74F-C4A3-E96E-E4E1-2B676A0F1B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00" y="328613"/>
            <a:ext cx="446088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2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2pPr>
            <a:lvl3pPr marL="6858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3pPr>
            <a:lvl4pPr marL="914400" indent="-228600">
              <a:spcBef>
                <a:spcPts val="600"/>
              </a:spcBef>
              <a:buClr>
                <a:srgbClr val="B870B8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4pPr>
            <a:lvl5pPr marL="1143000" indent="-228600">
              <a:spcBef>
                <a:spcPts val="6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5pPr>
            <a:lvl6pPr marL="16002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6pPr>
            <a:lvl7pPr marL="20574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7pPr>
            <a:lvl8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8pPr>
            <a:lvl9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rgbClr val="595959"/>
                </a:solidFill>
                <a:latin typeface="Rockwell" panose="02060603020205020403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800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94159501-0760-FD1D-9F85-7B63C6D78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Patient Examination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:a16="http://schemas.microsoft.com/office/drawing/2014/main" id="{5A2F075B-F5D6-5D77-B543-25BE3E724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743" y="869950"/>
            <a:ext cx="7556500" cy="5118100"/>
          </a:xfrm>
        </p:spPr>
        <p:txBody>
          <a:bodyPr/>
          <a:lstStyle/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Describe the chief complaint and patient’s medical /dental history.</a:t>
            </a:r>
          </a:p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Include the following: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ASA Classification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Medications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Allergies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Missing teeth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Periodontal status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</a:rPr>
              <a:t>Occlusion/ Angle Classification</a:t>
            </a: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09663D6F-4C10-A718-6E86-509B7811F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Social History</a:t>
            </a:r>
          </a:p>
        </p:txBody>
      </p:sp>
      <p:sp>
        <p:nvSpPr>
          <p:cNvPr id="27651" name="Content Placeholder 2">
            <a:extLst>
              <a:ext uri="{FF2B5EF4-FFF2-40B4-BE49-F238E27FC236}">
                <a16:creationId xmlns:a16="http://schemas.microsoft.com/office/drawing/2014/main" id="{3E224D49-9E7C-92CC-5ED5-B8C5037499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Smoking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Alcohol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Drug/substance abuse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7B89B89C-8537-CE74-07E0-1C291907B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Pre-Ridge Preservation Radiograph</a:t>
            </a:r>
          </a:p>
        </p:txBody>
      </p:sp>
      <p:sp>
        <p:nvSpPr>
          <p:cNvPr id="28675" name="Content Placeholder 2">
            <a:extLst>
              <a:ext uri="{FF2B5EF4-FFF2-40B4-BE49-F238E27FC236}">
                <a16:creationId xmlns:a16="http://schemas.microsoft.com/office/drawing/2014/main" id="{6936A136-C9AA-D528-8DD2-A752B84D9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CB98C80C-00F0-7178-C9C3-72FB7F910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Post-Ridge Preservation Radiograph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538602A2-28FE-3D7B-AFCA-CDBAD6953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F54D0D4C-BC87-3E21-18F2-503FF658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Pre-Implant Placement Radiograph</a:t>
            </a: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AC14194A-4120-D64F-2834-A5A841F04E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8363" y="1981200"/>
            <a:ext cx="7556500" cy="4144963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Include panoramic, periapical and/or CBCT if applicable with the date the radiograph was taken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2B5BFA86-0E7B-022C-904D-A9FA8B052B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Pre-Surgical Photographs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0C9AD1CE-006A-D21E-8A18-AD2FF5D89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475" y="1600200"/>
            <a:ext cx="7556500" cy="4941888"/>
          </a:xfrm>
        </p:spPr>
        <p:txBody>
          <a:bodyPr/>
          <a:lstStyle/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Include the date the photograph was taken</a:t>
            </a:r>
          </a:p>
          <a:p>
            <a:pPr>
              <a:defRPr/>
            </a:pPr>
            <a:r>
              <a:rPr lang="en-US" altLang="en-US" dirty="0">
                <a:ea typeface="ＭＳ Ｐゴシック" panose="020B0600070205080204" pitchFamily="34" charset="-128"/>
              </a:rPr>
              <a:t>Views desired:	</a:t>
            </a:r>
          </a:p>
          <a:p>
            <a:pPr lvl="2">
              <a:defRPr/>
            </a:pPr>
            <a:r>
              <a:rPr lang="en-US" dirty="0"/>
              <a:t>Occlusal view of maxillary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Occlusal view of mandibular arch</a:t>
            </a:r>
            <a:endParaRPr lang="en-US" sz="1600" dirty="0"/>
          </a:p>
          <a:p>
            <a:pPr lvl="2">
              <a:defRPr/>
            </a:pPr>
            <a:r>
              <a:rPr lang="en-US" dirty="0"/>
              <a:t>Frontal view in Maximum </a:t>
            </a:r>
            <a:r>
              <a:rPr lang="en-US" dirty="0" err="1"/>
              <a:t>Intercuspation</a:t>
            </a:r>
            <a:r>
              <a:rPr lang="en-US" dirty="0"/>
              <a:t> Position (MIP)</a:t>
            </a:r>
            <a:endParaRPr lang="en-US" sz="1600" dirty="0"/>
          </a:p>
          <a:p>
            <a:pPr lvl="2">
              <a:defRPr/>
            </a:pPr>
            <a:r>
              <a:rPr lang="en-US" dirty="0"/>
              <a:t>Left side in MIP</a:t>
            </a:r>
            <a:endParaRPr lang="en-US" sz="1600" dirty="0"/>
          </a:p>
          <a:p>
            <a:pPr lvl="2">
              <a:defRPr/>
            </a:pPr>
            <a:r>
              <a:rPr lang="en-US" dirty="0"/>
              <a:t>Right side in MIP</a:t>
            </a:r>
            <a:endParaRPr lang="en-US" sz="1600" dirty="0"/>
          </a:p>
          <a:p>
            <a:pPr lvl="1">
              <a:defRPr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521</TotalTime>
  <Words>499</Words>
  <Application>Microsoft Office PowerPoint</Application>
  <PresentationFormat>On-screen Show (4:3)</PresentationFormat>
  <Paragraphs>70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ＭＳ Ｐゴシック</vt:lpstr>
      <vt:lpstr>Arial</vt:lpstr>
      <vt:lpstr>Rockwell</vt:lpstr>
      <vt:lpstr>Wingdings</vt:lpstr>
      <vt:lpstr>Advantage</vt:lpstr>
      <vt:lpstr>    </vt:lpstr>
      <vt:lpstr>   Candidate #   Case # and Patient’s Initials:</vt:lpstr>
      <vt:lpstr>Case # 4</vt:lpstr>
      <vt:lpstr>Patient Examination</vt:lpstr>
      <vt:lpstr>Social History</vt:lpstr>
      <vt:lpstr>Pre-Ridge Preservation Radiograph</vt:lpstr>
      <vt:lpstr>Post-Ridge Preservation Radiograph</vt:lpstr>
      <vt:lpstr>Pre-Implant Placement Radiograph</vt:lpstr>
      <vt:lpstr>Pre-Surgical Photographs</vt:lpstr>
      <vt:lpstr>Treatment Planning/ Goals</vt:lpstr>
      <vt:lpstr>Prosthodontic Rehabilitation Plan</vt:lpstr>
      <vt:lpstr>Procedure Informed Consent </vt:lpstr>
      <vt:lpstr>Alternative Treatment Plans</vt:lpstr>
      <vt:lpstr>Implant Surgery</vt:lpstr>
      <vt:lpstr>Post-Surgical Radiograph</vt:lpstr>
      <vt:lpstr>Post-Operative Care / Instructions</vt:lpstr>
      <vt:lpstr>Maintenance</vt:lpstr>
      <vt:lpstr>Prosthetic Restoration</vt:lpstr>
      <vt:lpstr>Immediate Post-Prosthetic Placement Radiograph</vt:lpstr>
      <vt:lpstr>Occlusal View of Maxillary Arch Photograph (date your photo)</vt:lpstr>
      <vt:lpstr>Occlusal View of Mandibular Arch Photograph (date your photo)</vt:lpstr>
      <vt:lpstr>Frontal View in Maximum Intercuspation Position Photograph (date your photo)</vt:lpstr>
      <vt:lpstr>Left Side Photograph MIP (date your photo)</vt:lpstr>
      <vt:lpstr>Right Side Photograph MIP  (date your photo)</vt:lpstr>
      <vt:lpstr>For Cases that Involve Implant Supported/Retained Prostheses</vt:lpstr>
      <vt:lpstr>One Year Post-Prosthetic Placement Radiograph with Date  </vt:lpstr>
      <vt:lpstr>Revision (if necessary)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ABOI/ID Part II Case Presentation – Template</dc:title>
  <dc:creator>Kathleen Huttner</dc:creator>
  <cp:lastModifiedBy>Jenna Tucker</cp:lastModifiedBy>
  <cp:revision>43</cp:revision>
  <dcterms:created xsi:type="dcterms:W3CDTF">2011-01-07T16:33:43Z</dcterms:created>
  <dcterms:modified xsi:type="dcterms:W3CDTF">2025-07-07T18:53:53Z</dcterms:modified>
</cp:coreProperties>
</file>