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85" r:id="rId3"/>
    <p:sldId id="258" r:id="rId4"/>
    <p:sldId id="260" r:id="rId5"/>
    <p:sldId id="264" r:id="rId6"/>
    <p:sldId id="263" r:id="rId7"/>
    <p:sldId id="28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3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F7E51F1-81EC-77F2-4540-FBF89E9CF8A0}"/>
              </a:ext>
            </a:extLst>
          </p:cNvPr>
          <p:cNvSpPr/>
          <p:nvPr/>
        </p:nvSpPr>
        <p:spPr>
          <a:xfrm>
            <a:off x="282575" y="228600"/>
            <a:ext cx="4235450" cy="4187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02AC9F4-FD90-B9CD-E23B-B195F249F1EC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DD2A1C1-E238-0D6B-20C8-9A8D6884BF0E}"/>
              </a:ext>
            </a:extLst>
          </p:cNvPr>
          <p:cNvSpPr/>
          <p:nvPr/>
        </p:nvSpPr>
        <p:spPr>
          <a:xfrm>
            <a:off x="4624388" y="2378075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28EA23-9D75-8B78-837E-2ED00CF7A7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3F74CDD-1901-8E4C-C6EF-93211C2DA02C}"/>
              </a:ext>
            </a:extLst>
          </p:cNvPr>
          <p:cNvSpPr/>
          <p:nvPr/>
        </p:nvSpPr>
        <p:spPr>
          <a:xfrm>
            <a:off x="4624388" y="228600"/>
            <a:ext cx="2057400" cy="20383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F99A9A-69BB-F7DF-277C-02571F3937BE}"/>
              </a:ext>
            </a:extLst>
          </p:cNvPr>
          <p:cNvSpPr/>
          <p:nvPr/>
        </p:nvSpPr>
        <p:spPr>
          <a:xfrm>
            <a:off x="6802438" y="2378075"/>
            <a:ext cx="2057400" cy="20383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3B18A061-F38D-A9C3-89F3-5D9C663E24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00600" y="6426200"/>
            <a:ext cx="12319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FB59794F-0272-425B-9273-F75356BBE4D9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4047ABF0-9F5F-FBE3-B919-C358E4331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11900" y="6426200"/>
            <a:ext cx="2616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941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9400274-B78A-30B0-9C87-346E8AA15EF4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DA2670-91CA-320C-C7DE-CAC130ED9D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ABE472-5953-FD26-AF35-6538F0D63645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41831B-ED3A-4E91-8C70-4DAD684AA36A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A322A3-F285-F782-6E8F-550A438DC27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287EF5-684C-2181-BE44-4FF80DB46B67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15F8B-72EF-4ADB-AC3C-C59DB721DA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9193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3C174BB-DFED-F810-3973-8C7FA91B7D44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33ED0C-CC02-9E83-D12F-8AA78CBF7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976938DD-6E03-8515-C2F1-58986552F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D8C40-67B9-48CC-8F3A-B2E6FDF49941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507F7542-C2F1-C6FF-A89F-7A295948C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5B7702EA-0E24-D8D4-BE80-FA65CC41E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89D52E-D082-4581-8540-55F6BBBAA9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3234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F200383-6AC1-5E3F-D630-69BD6AA81393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EC8FDB5B-B32E-E54B-6B23-B49DD32A0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90A50-FEE7-4F17-B9FA-B2C8D98F4D8F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CA20B0A9-F137-5E5B-FB3A-94A87B2A9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255A384-367E-C91A-74D6-09D126307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F2355-A8A4-45E8-88CE-0CDACFB28B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03982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B5E58AD-C487-F462-0D6D-BA90B895F89D}"/>
              </a:ext>
            </a:extLst>
          </p:cNvPr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3895FE-6010-B58E-6BB2-075F1CA571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EDEFA086-CC7D-ADD6-919A-FAF8DC9D07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A8E89-C762-4483-8DCC-76FBD064B3DA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E800896C-48CB-9E68-C296-AF0F89C12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59213" y="6423025"/>
            <a:ext cx="33162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792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07C3D27-795B-2D84-1463-748D6901A74C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626E36-928D-E703-D711-ACC1D219EF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9388" y="3370263"/>
            <a:ext cx="220662" cy="3698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2400" b="1">
                <a:solidFill>
                  <a:srgbClr val="B870B8"/>
                </a:solidFill>
                <a:latin typeface="Rockwell" pitchFamily="1" charset="0"/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A67C6B85-1F4B-4A92-3A1F-550BFFC5AB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26B277-B29A-4964-8EF8-D1762671DA09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0C67F480-BBFE-CBC9-B02C-9D770D07C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91000" y="6423025"/>
            <a:ext cx="3005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86E5D0C9-A063-7019-F37F-51A8BD935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E0D90-F86D-48B4-A6F1-789F2414B1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10482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24664A1-C12A-95DF-DAFC-642948590A35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527213-4757-2834-886A-27654B5269BF}"/>
              </a:ext>
            </a:extLst>
          </p:cNvPr>
          <p:cNvSpPr/>
          <p:nvPr/>
        </p:nvSpPr>
        <p:spPr>
          <a:xfrm>
            <a:off x="6802438" y="2378075"/>
            <a:ext cx="2057400" cy="2038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8BEB7B-39B4-9BB4-BB81-F77BB625EA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" y="4632325"/>
            <a:ext cx="220663" cy="3698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2400" b="1">
                <a:solidFill>
                  <a:srgbClr val="B870B8"/>
                </a:solidFill>
                <a:latin typeface="Rockwell" pitchFamily="1" charset="0"/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CCF76560-5E76-1D45-84DB-9B4E8284C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1CA9D-5578-4E14-8D66-E0EF2D50C800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45BB7244-305A-3346-5236-75A0AAFE3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C1344E32-3917-F1C6-41AD-C2526CCE2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F9386-7372-460B-8600-12B992C82B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6780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1AE3F06-CA05-6432-8855-E239DE1D97AF}"/>
              </a:ext>
            </a:extLst>
          </p:cNvPr>
          <p:cNvSpPr/>
          <p:nvPr/>
        </p:nvSpPr>
        <p:spPr>
          <a:xfrm>
            <a:off x="282575" y="228600"/>
            <a:ext cx="6386513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D60F0D-B58D-9807-E33A-04C37AAE20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7E6350-69B8-94F0-E7E9-4888BB835616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0142360A-B60F-9C14-6CED-3F691B354B39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211763" y="6235700"/>
            <a:ext cx="134937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74C11CD-18E6-40CB-A35A-BFB54E11D075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CB7BF138-5D1B-B0A8-020D-2B87F208AD4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381000" y="6235700"/>
            <a:ext cx="4648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070F3BDA-305C-FAC9-5B39-BF8A7A7CC10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2CE19-A994-4F67-917B-A425062127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09155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21E02D6-D593-6EA8-6CCF-BED47D497B1F}"/>
              </a:ext>
            </a:extLst>
          </p:cNvPr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DD1740-46BB-6D6F-DDFA-D4D85A64B2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C66990E-C52A-2AE3-B222-FEE283E68CBB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AA4768-C5A4-F296-CF74-64903D64FBCB}"/>
              </a:ext>
            </a:extLst>
          </p:cNvPr>
          <p:cNvSpPr/>
          <p:nvPr/>
        </p:nvSpPr>
        <p:spPr>
          <a:xfrm>
            <a:off x="4624388" y="4535488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26F18015-AF7E-DA7F-4434-69CE389B10A4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3048000" y="6235700"/>
            <a:ext cx="134778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F9CDB58-EBBB-4CE9-A23F-E04FF11883AE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67B5C00F-FB60-2697-8B14-DE3AFB46489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381000" y="6235700"/>
            <a:ext cx="2590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D63277A9-4C1A-AE76-532E-DA9D3FB8286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8522A-0C1D-4B86-BEF5-04DDF91393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91606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DAE89B1-E2B2-D2E1-DF88-2114A53A423C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48746F-8DF0-9010-89C8-7BC655534D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9800" y="3370263"/>
            <a:ext cx="220663" cy="3698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2400" b="1">
                <a:solidFill>
                  <a:srgbClr val="B870B8"/>
                </a:solidFill>
                <a:latin typeface="Rockwell" pitchFamily="1" charset="0"/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E79EBE79-DEB7-7B7A-3BF8-ECC25D48A1C8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B6803F-3F1F-4417-A273-00598B9CC1BA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31B512EF-4C16-5648-C48D-7AB26FA4B0E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4191000" y="6423025"/>
            <a:ext cx="3005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6A3E9F25-0DAE-B4C1-9362-4B964489D10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FFD7F-E3D2-4E8D-8189-60236E1DE7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85626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DC3008B-24E1-3740-BE7F-FDB7F9EB188A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5F1864-04E4-3750-9B13-43E2CB1246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858EA8D7-41F4-C95E-27C5-ED47585D1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3A5EE-8A33-4B08-B768-31B28EB6D50E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4F4F441-6AEB-F428-1F1F-D0634B9F4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EB0C96F-5775-26A7-8760-2D88CE36F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A3E03-1458-4D55-9E75-C9258A423C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4511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67D88C0-CFE9-7B54-58F1-A0D33610B097}"/>
              </a:ext>
            </a:extLst>
          </p:cNvPr>
          <p:cNvSpPr/>
          <p:nvPr/>
        </p:nvSpPr>
        <p:spPr>
          <a:xfrm>
            <a:off x="8210550" y="282575"/>
            <a:ext cx="64135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711712-F55F-D86B-F05D-1AF0AE3AD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C9F329-B9F3-BB69-3832-D115742ABFC1}"/>
              </a:ext>
            </a:extLst>
          </p:cNvPr>
          <p:cNvSpPr/>
          <p:nvPr/>
        </p:nvSpPr>
        <p:spPr>
          <a:xfrm>
            <a:off x="8067675" y="282575"/>
            <a:ext cx="92075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5C52EE9-0D1C-359B-DE26-21C101989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29CB7-9F2C-46B5-9C10-F240F8ECB032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A6FA7AC-CD00-EDEB-4056-61AE8F932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A56FB97-3512-2FD7-A461-E873BB9F1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3876D-5872-4755-B6C2-15EB8FDA34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60989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131972C-0980-2C97-01B4-E883E13FD675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21C054-BEB4-E186-5E3E-7A3776DCF25F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8593932" y="561181"/>
            <a:ext cx="260350" cy="55403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432FA491-954C-9850-6D80-B7307DC69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64D81-3B3D-49D7-A725-628B355BDEA4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241E7BA-4AB3-77EB-A02E-22E86CECB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6B1118A-3814-9E51-276F-54E4651D0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589C2-7888-4406-B863-64DB2BEED5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1923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2758B52-8061-B51E-4FD3-076EF63DEE67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72E560-910B-C3FB-5CAE-80CC096C87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rtlCol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7F5ED88-47D3-94F4-FF7E-307343183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5D425-F6B8-4F51-8C8B-B182F6F586E1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B31629A-566D-1FC5-6262-98505FD8E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D496CC7-D376-D7F0-5190-261782112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0D1B8-ADE1-4A71-A970-7A7467776E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5407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3240567-66A2-978D-3CBE-8720CCE2973E}"/>
              </a:ext>
            </a:extLst>
          </p:cNvPr>
          <p:cNvSpPr/>
          <p:nvPr/>
        </p:nvSpPr>
        <p:spPr>
          <a:xfrm>
            <a:off x="282575" y="228600"/>
            <a:ext cx="4235450" cy="4187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C4927A-16E8-6A30-B364-50578940C736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3769E48-A139-B2BE-1EDA-462AE873A6B5}"/>
              </a:ext>
            </a:extLst>
          </p:cNvPr>
          <p:cNvSpPr/>
          <p:nvPr/>
        </p:nvSpPr>
        <p:spPr>
          <a:xfrm>
            <a:off x="4624388" y="2378075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17E7E24-459B-E5A0-B14E-177D6CE603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rIns="45720">
            <a:noAutofit/>
          </a:bodyPr>
          <a:lstStyle>
            <a:lvl1pPr marL="0" indent="0" algn="ctr"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CC7EA5AB-4466-DC5C-8767-E7C46F2ACE63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4800600" y="6426200"/>
            <a:ext cx="12319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BFE54B8F-79DB-4247-8716-2F114573A0FA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BBE9837-6B02-CFDE-D7C4-13DFAC76200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6311900" y="6426200"/>
            <a:ext cx="2616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604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40DBFCE-144A-9CF7-26E5-12FC23902366}"/>
              </a:ext>
            </a:extLst>
          </p:cNvPr>
          <p:cNvSpPr/>
          <p:nvPr/>
        </p:nvSpPr>
        <p:spPr>
          <a:xfrm>
            <a:off x="658813" y="228600"/>
            <a:ext cx="82010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191AA3-021F-BE30-D2D7-2754F6A153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3425" y="3111500"/>
            <a:ext cx="260350" cy="61436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40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F72FCAA-E191-C296-C4F4-AF8561D117DA}"/>
              </a:ext>
            </a:extLst>
          </p:cNvPr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5EDC8F9-B51A-4A3F-A9A1-85A2FE8FCA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8813" y="6248400"/>
            <a:ext cx="1474787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EA519E4-A204-49EA-9626-F9D680EB8DC6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9AE7D99-7106-C10E-1B8A-E0360CC48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0" y="6248400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3B134B3-22E5-A739-285D-8E35F6CE8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05800" y="6248400"/>
            <a:ext cx="5540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EB30B-31D6-4354-94E6-E13D61F52C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3540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51614C-B318-B9E5-7CDD-24A459372613}"/>
              </a:ext>
            </a:extLst>
          </p:cNvPr>
          <p:cNvSpPr/>
          <p:nvPr/>
        </p:nvSpPr>
        <p:spPr>
          <a:xfrm>
            <a:off x="8210550" y="282575"/>
            <a:ext cx="64135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981229C-305B-A9ED-EF92-3BF49D5C071E}"/>
              </a:ext>
            </a:extLst>
          </p:cNvPr>
          <p:cNvSpPr/>
          <p:nvPr/>
        </p:nvSpPr>
        <p:spPr>
          <a:xfrm>
            <a:off x="8067675" y="282575"/>
            <a:ext cx="92075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1842BBA-D311-77AB-93DA-529A12F08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34AA03DC-2801-1843-992F-E73770452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7CAB2-CB70-4A82-A6CA-FFA470A16B8C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32719999-E2D5-6055-6B53-B9F6640D9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99B5F937-A8D9-33F4-0D23-9F5379ACA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30F13-FCA5-4184-8F3F-E7E0DA94A2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8789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DE6A999-9A2F-99BF-1594-6C777E641F81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ABF87D-631B-84A6-F7BA-7FEF384B15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0D0A4496-7C6C-3B1F-E08A-2B3AC8B90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2FF5E-087A-48BE-A725-8BB3903A168A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C0FE28CF-7F84-E163-4B53-6B2086E6D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1FD9332E-BFF8-A597-192F-FB4A042E8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A41C8-994B-4904-9469-A9A9644EF6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6278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D73F9A-1F50-7E91-25E3-12989E13B0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62D5CD-71B8-198A-50C1-CC8ED748B1A7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75942013-D8FE-57CA-29F7-56931182C7A9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F18EA-9C99-4054-A92E-4C770E347DCD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F3D764E8-34FD-541A-2750-B937F4B1533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4F000F4B-7EB3-0A7D-058E-94D1D42FC4B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883BE-4D00-4041-ACD5-CEB79465DF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99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19D410F-A9A6-070E-8B4E-9ADD35B8B39B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0634AF-D7B7-EFE2-AE14-682B2E9C1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405CB07C-2518-9363-737D-DC0EF882AC4B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3B5D9-0CDB-4BAF-B4F5-B427164B7C26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6961AEC0-A0E5-F2DB-63EC-FA41ECA048B0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9142AE4A-CAF6-E2B2-BA35-8B51B69D944C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9D063-9EFC-4BA2-8775-2D3B45F68D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3740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76BC7896-EF9B-607F-06E0-F237A57A4CE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8475" y="484188"/>
            <a:ext cx="7556500" cy="111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21EA132-E79F-19DE-3DBE-97013D522FE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8475" y="1981200"/>
            <a:ext cx="75565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D21940-9EA1-0BBD-1E3C-B3FE3CC700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94500" y="642302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rgbClr val="595959"/>
                </a:solidFill>
                <a:latin typeface="Rockwell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fld id="{92F58168-2266-4B97-A28E-FB89F5572D1D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056DE-134C-44A3-06E3-ADFF6A61E4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1613" y="6423025"/>
            <a:ext cx="61229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DA6CBA-E2F6-2F85-3EEB-425DA130C5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05800" y="242888"/>
            <a:ext cx="5540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bg1"/>
                </a:solidFill>
                <a:latin typeface="Rockwell" panose="02060603020205020403" pitchFamily="18" charset="0"/>
              </a:defRPr>
            </a:lvl1pPr>
          </a:lstStyle>
          <a:p>
            <a:pPr>
              <a:defRPr/>
            </a:pPr>
            <a:fld id="{DADEBDE4-A6EE-4775-96F5-BFF890BAF5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81" r:id="rId1"/>
    <p:sldLayoutId id="2147484582" r:id="rId2"/>
    <p:sldLayoutId id="2147484583" r:id="rId3"/>
    <p:sldLayoutId id="2147484584" r:id="rId4"/>
    <p:sldLayoutId id="2147484585" r:id="rId5"/>
    <p:sldLayoutId id="2147484586" r:id="rId6"/>
    <p:sldLayoutId id="2147484587" r:id="rId7"/>
    <p:sldLayoutId id="2147484588" r:id="rId8"/>
    <p:sldLayoutId id="2147484589" r:id="rId9"/>
    <p:sldLayoutId id="2147484590" r:id="rId10"/>
    <p:sldLayoutId id="2147484591" r:id="rId11"/>
    <p:sldLayoutId id="2147484592" r:id="rId12"/>
    <p:sldLayoutId id="2147484593" r:id="rId13"/>
    <p:sldLayoutId id="2147484594" r:id="rId14"/>
    <p:sldLayoutId id="2147484595" r:id="rId15"/>
    <p:sldLayoutId id="2147484596" r:id="rId16"/>
    <p:sldLayoutId id="2147484597" r:id="rId17"/>
    <p:sldLayoutId id="2147484598" r:id="rId18"/>
    <p:sldLayoutId id="2147484599" r:id="rId19"/>
    <p:sldLayoutId id="2147484600" r:id="rId2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9pPr>
    </p:titleStyle>
    <p:bodyStyle>
      <a:lvl1pPr marL="228600" indent="-228600" algn="l" rtl="0" eaLnBrk="0" fontAlgn="base" hangingPunct="0">
        <a:spcBef>
          <a:spcPts val="2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000" kern="1200">
          <a:solidFill>
            <a:srgbClr val="595959"/>
          </a:solidFill>
          <a:latin typeface="+mn-lt"/>
          <a:ea typeface="ＭＳ Ｐゴシック" charset="-128"/>
          <a:cs typeface="ＭＳ Ｐゴシック" charset="-128"/>
        </a:defRPr>
      </a:lvl1pPr>
      <a:lvl2pPr marL="457200" indent="-228600" algn="l" rtl="0" eaLnBrk="0" fontAlgn="base" hangingPunct="0">
        <a:spcBef>
          <a:spcPts val="600"/>
        </a:spcBef>
        <a:spcAft>
          <a:spcPct val="0"/>
        </a:spcAft>
        <a:buClr>
          <a:srgbClr val="B870B8"/>
        </a:buClr>
        <a:buSzPct val="75000"/>
        <a:buFont typeface="Wingdings" panose="05000000000000000000" pitchFamily="2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2pPr>
      <a:lvl3pPr marL="6858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3pPr>
      <a:lvl4pPr marL="914400" indent="-228600" algn="l" rtl="0" eaLnBrk="0" fontAlgn="base" hangingPunct="0">
        <a:spcBef>
          <a:spcPts val="600"/>
        </a:spcBef>
        <a:spcAft>
          <a:spcPct val="0"/>
        </a:spcAft>
        <a:buClr>
          <a:srgbClr val="B870B8"/>
        </a:buClr>
        <a:buSzPct val="75000"/>
        <a:buFont typeface="Wingdings" panose="05000000000000000000" pitchFamily="2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4pPr>
      <a:lvl5pPr marL="11430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2">
            <a:extLst>
              <a:ext uri="{FF2B5EF4-FFF2-40B4-BE49-F238E27FC236}">
                <a16:creationId xmlns:a16="http://schemas.microsoft.com/office/drawing/2014/main" id="{13E1F3E5-1F64-7C20-FE10-69F109E2C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				</a:t>
            </a:r>
          </a:p>
        </p:txBody>
      </p:sp>
      <p:sp>
        <p:nvSpPr>
          <p:cNvPr id="22531" name="Subtitle 2">
            <a:extLst>
              <a:ext uri="{FF2B5EF4-FFF2-40B4-BE49-F238E27FC236}">
                <a16:creationId xmlns:a16="http://schemas.microsoft.com/office/drawing/2014/main" id="{1335CAB6-6BAF-0C50-3E31-FEFCDD1F7D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2770188"/>
            <a:ext cx="7556500" cy="3355975"/>
          </a:xfrm>
        </p:spPr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endParaRPr lang="en-US" altLang="en-US" sz="3600" dirty="0">
              <a:solidFill>
                <a:schemeClr val="tx2">
                  <a:lumMod val="75000"/>
                  <a:lumOff val="25000"/>
                </a:schemeClr>
              </a:solidFill>
              <a:ea typeface="ＭＳ Ｐゴシック" panose="020B0600070205080204" pitchFamily="34" charset="-128"/>
            </a:endParaRPr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3600">
                <a:solidFill>
                  <a:schemeClr val="tx2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</a:rPr>
              <a:t>Part II Oral </a:t>
            </a:r>
            <a:r>
              <a:rPr lang="en-US" altLang="en-US" sz="3600" dirty="0">
                <a:solidFill>
                  <a:schemeClr val="tx2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</a:rPr>
              <a:t>Exam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3600" dirty="0">
                <a:solidFill>
                  <a:schemeClr val="tx2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</a:rPr>
              <a:t>Case #6 Submission template</a:t>
            </a:r>
          </a:p>
        </p:txBody>
      </p:sp>
      <p:pic>
        <p:nvPicPr>
          <p:cNvPr id="22532" name="Picture 2">
            <a:extLst>
              <a:ext uri="{FF2B5EF4-FFF2-40B4-BE49-F238E27FC236}">
                <a16:creationId xmlns:a16="http://schemas.microsoft.com/office/drawing/2014/main" id="{E2036750-6120-F9F9-7A45-051746A708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0388" y="731838"/>
            <a:ext cx="2265362" cy="164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CB13103B-BB22-9D5D-435C-DB4C5755E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Procedure Informed Consent</a:t>
            </a:r>
          </a:p>
        </p:txBody>
      </p:sp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id="{AD56CD03-EBA7-C349-9064-0B8A427197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1356518"/>
            <a:ext cx="7556500" cy="4144963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Black out any identifying factors on the form and insert here. i.e.- practice name, signatures, and all patient/dentist details.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7AC018B8-C6DE-62C3-2355-937EA109F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Alternative Treatment Plans</a:t>
            </a:r>
          </a:p>
        </p:txBody>
      </p:sp>
      <p:sp>
        <p:nvSpPr>
          <p:cNvPr id="33795" name="Content Placeholder 2">
            <a:extLst>
              <a:ext uri="{FF2B5EF4-FFF2-40B4-BE49-F238E27FC236}">
                <a16:creationId xmlns:a16="http://schemas.microsoft.com/office/drawing/2014/main" id="{E7B60DFA-379E-5A6E-3191-CE9631C7F5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Describe alternative treatment plans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00BBC50B-792F-54E4-6C55-A7E2200B0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Implant Surgery</a:t>
            </a: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1BFD5D62-DB3A-B7B8-24CF-8F193CEBB3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Operative report of actual implant surgery.  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Details to include instrumentation, materials techniques and implant information.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>
            <a:extLst>
              <a:ext uri="{FF2B5EF4-FFF2-40B4-BE49-F238E27FC236}">
                <a16:creationId xmlns:a16="http://schemas.microsoft.com/office/drawing/2014/main" id="{78D9310F-FF75-A7B4-DBEB-4E0C48B66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Post-Surgical Radiograph</a:t>
            </a:r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28B6AA3A-C843-36FA-24CB-1CD0C6758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Include panoramic, periapical and /or CBCT if applicable with the date the radiograph was taken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71284216-16B7-66DD-838A-14A6AB9D6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Post-Operative Care / Instructions</a:t>
            </a:r>
          </a:p>
        </p:txBody>
      </p:sp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AEE45E02-ED1C-2C17-8FDE-389368A7C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1356518"/>
            <a:ext cx="7556500" cy="4144963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You may scan a copy of the form/s that you use or type a narrative with details of post-operative instructions.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EBB38D53-C4E2-A767-2B5C-51446E734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Maintenance</a:t>
            </a:r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AAD99530-BF93-C6DD-555D-F85369E8F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Describe your maintenance protocol for this patient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List this patient's maintenance history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13903AFC-D6A2-880C-2C1D-2397FC706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Prosthetic Restoration</a:t>
            </a:r>
          </a:p>
        </p:txBody>
      </p:sp>
      <p:sp>
        <p:nvSpPr>
          <p:cNvPr id="38915" name="Content Placeholder 2">
            <a:extLst>
              <a:ext uri="{FF2B5EF4-FFF2-40B4-BE49-F238E27FC236}">
                <a16:creationId xmlns:a16="http://schemas.microsoft.com/office/drawing/2014/main" id="{1A7D2A83-5B5D-F2DB-B7E9-674F51CF1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Describe the type of implant restoration placed for this patient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>
            <a:extLst>
              <a:ext uri="{FF2B5EF4-FFF2-40B4-BE49-F238E27FC236}">
                <a16:creationId xmlns:a16="http://schemas.microsoft.com/office/drawing/2014/main" id="{208F4B60-17DF-539E-1EC4-B32EBECAB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Immediate Post-Prosthetic Placement Radiograph</a:t>
            </a:r>
          </a:p>
        </p:txBody>
      </p:sp>
      <p:sp>
        <p:nvSpPr>
          <p:cNvPr id="39939" name="Content Placeholder 2">
            <a:extLst>
              <a:ext uri="{FF2B5EF4-FFF2-40B4-BE49-F238E27FC236}">
                <a16:creationId xmlns:a16="http://schemas.microsoft.com/office/drawing/2014/main" id="{1B0204F2-3128-A68F-862A-C2F24D1D1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Include panoramic, periapical and/or CBCT if applicable with the date the radiograph was taken.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>
            <a:extLst>
              <a:ext uri="{FF2B5EF4-FFF2-40B4-BE49-F238E27FC236}">
                <a16:creationId xmlns:a16="http://schemas.microsoft.com/office/drawing/2014/main" id="{8DD71B0E-8551-8EBB-9783-D09AE5052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Occlusal View of Maxillary Arch Photograph (date your photo)</a:t>
            </a:r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id="{F7813D55-22A5-92B0-A762-C5F72F8A9E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>
            <a:extLst>
              <a:ext uri="{FF2B5EF4-FFF2-40B4-BE49-F238E27FC236}">
                <a16:creationId xmlns:a16="http://schemas.microsoft.com/office/drawing/2014/main" id="{0CED3820-5B8C-3901-C5FA-9DD5A0BB5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Occlusal View of Mandibular Arch Photograph (date your photo)</a:t>
            </a:r>
          </a:p>
        </p:txBody>
      </p:sp>
      <p:sp>
        <p:nvSpPr>
          <p:cNvPr id="41987" name="Content Placeholder 2">
            <a:extLst>
              <a:ext uri="{FF2B5EF4-FFF2-40B4-BE49-F238E27FC236}">
                <a16:creationId xmlns:a16="http://schemas.microsoft.com/office/drawing/2014/main" id="{58CFC1BD-2D3E-22E0-E3DE-6B90B0142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A7BF9967-D54C-03C0-85C5-EDD3812EF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475" y="484188"/>
            <a:ext cx="7556500" cy="5260975"/>
          </a:xfrm>
        </p:spPr>
        <p:txBody>
          <a:bodyPr/>
          <a:lstStyle/>
          <a:p>
            <a:br>
              <a:rPr lang="en-US" altLang="en-US">
                <a:ea typeface="ＭＳ Ｐゴシック" panose="020B0600070205080204" pitchFamily="34" charset="-128"/>
              </a:rPr>
            </a:br>
            <a:br>
              <a:rPr lang="en-US" altLang="en-US">
                <a:ea typeface="ＭＳ Ｐゴシック" panose="020B0600070205080204" pitchFamily="34" charset="-128"/>
              </a:rPr>
            </a:b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Candidate #</a:t>
            </a:r>
            <a:br>
              <a:rPr lang="en-US" altLang="en-US">
                <a:ea typeface="ＭＳ Ｐゴシック" panose="020B0600070205080204" pitchFamily="34" charset="-128"/>
              </a:rPr>
            </a:br>
            <a:br>
              <a:rPr lang="en-US" altLang="en-US">
                <a:ea typeface="ＭＳ Ｐゴシック" panose="020B0600070205080204" pitchFamily="34" charset="-128"/>
              </a:rPr>
            </a:b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Case and Patient initials: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>
            <a:extLst>
              <a:ext uri="{FF2B5EF4-FFF2-40B4-BE49-F238E27FC236}">
                <a16:creationId xmlns:a16="http://schemas.microsoft.com/office/drawing/2014/main" id="{71B2252C-A9AD-1DAD-A679-602FFF6FF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Frontal View in Maximum Intercuspation Position Photograph (date your photo)</a:t>
            </a:r>
          </a:p>
        </p:txBody>
      </p:sp>
      <p:sp>
        <p:nvSpPr>
          <p:cNvPr id="43011" name="Content Placeholder 2">
            <a:extLst>
              <a:ext uri="{FF2B5EF4-FFF2-40B4-BE49-F238E27FC236}">
                <a16:creationId xmlns:a16="http://schemas.microsoft.com/office/drawing/2014/main" id="{3FD6938C-AF94-8510-320F-EDE062F8F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>
            <a:extLst>
              <a:ext uri="{FF2B5EF4-FFF2-40B4-BE49-F238E27FC236}">
                <a16:creationId xmlns:a16="http://schemas.microsoft.com/office/drawing/2014/main" id="{FB9A0CDC-D49E-C099-26DD-055E38CB9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Left Side Photograph MIP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(date your photo)</a:t>
            </a:r>
          </a:p>
        </p:txBody>
      </p:sp>
      <p:sp>
        <p:nvSpPr>
          <p:cNvPr id="44035" name="Content Placeholder 2">
            <a:extLst>
              <a:ext uri="{FF2B5EF4-FFF2-40B4-BE49-F238E27FC236}">
                <a16:creationId xmlns:a16="http://schemas.microsoft.com/office/drawing/2014/main" id="{A90EDC5A-FB20-7916-DF03-D7197C088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>
            <a:extLst>
              <a:ext uri="{FF2B5EF4-FFF2-40B4-BE49-F238E27FC236}">
                <a16:creationId xmlns:a16="http://schemas.microsoft.com/office/drawing/2014/main" id="{D7E54EA1-B439-4C3C-32FB-978951588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Right Side Photograph MIP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(date your photo)</a:t>
            </a:r>
          </a:p>
        </p:txBody>
      </p:sp>
      <p:sp>
        <p:nvSpPr>
          <p:cNvPr id="45059" name="Content Placeholder 2">
            <a:extLst>
              <a:ext uri="{FF2B5EF4-FFF2-40B4-BE49-F238E27FC236}">
                <a16:creationId xmlns:a16="http://schemas.microsoft.com/office/drawing/2014/main" id="{1C3855D0-2E63-E8C1-6068-5D900C6372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:a16="http://schemas.microsoft.com/office/drawing/2014/main" id="{FB0E16B5-B03B-FD4F-E8A6-030CEE697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For Cases that Involve Implant Supported/Retained Prostheses</a:t>
            </a:r>
          </a:p>
        </p:txBody>
      </p:sp>
      <p:sp>
        <p:nvSpPr>
          <p:cNvPr id="46083" name="Content Placeholder 2">
            <a:extLst>
              <a:ext uri="{FF2B5EF4-FFF2-40B4-BE49-F238E27FC236}">
                <a16:creationId xmlns:a16="http://schemas.microsoft.com/office/drawing/2014/main" id="{6183D313-6C27-D717-3475-2C0505DC91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Insert photographic views of all implant attachment mechanisms (intra-oral)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Photographic views of tissue surface areas of the removable prostheses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(add slides if necessary)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>
            <a:extLst>
              <a:ext uri="{FF2B5EF4-FFF2-40B4-BE49-F238E27FC236}">
                <a16:creationId xmlns:a16="http://schemas.microsoft.com/office/drawing/2014/main" id="{93DD4DC1-B30B-6F8C-1898-30EE685B4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One Year Post-Prosthetic Placement Radiograph with Date  </a:t>
            </a:r>
          </a:p>
        </p:txBody>
      </p:sp>
      <p:sp>
        <p:nvSpPr>
          <p:cNvPr id="47107" name="Content Placeholder 2">
            <a:extLst>
              <a:ext uri="{FF2B5EF4-FFF2-40B4-BE49-F238E27FC236}">
                <a16:creationId xmlns:a16="http://schemas.microsoft.com/office/drawing/2014/main" id="{3AC6769C-0B15-5D48-BEF9-35092DA83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Include panoramic, periapical and/or CBCT if applicable with the date the radiograph was taken.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>
            <a:extLst>
              <a:ext uri="{FF2B5EF4-FFF2-40B4-BE49-F238E27FC236}">
                <a16:creationId xmlns:a16="http://schemas.microsoft.com/office/drawing/2014/main" id="{B508E3CD-02D2-824A-D72E-B491037E7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Revision (if necessary)</a:t>
            </a:r>
          </a:p>
        </p:txBody>
      </p:sp>
      <p:sp>
        <p:nvSpPr>
          <p:cNvPr id="48131" name="Content Placeholder 2">
            <a:extLst>
              <a:ext uri="{FF2B5EF4-FFF2-40B4-BE49-F238E27FC236}">
                <a16:creationId xmlns:a16="http://schemas.microsoft.com/office/drawing/2014/main" id="{4617E859-52D1-7377-DC4F-9269DB3CD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If you provide information on a revision, provide a detailed explanation and other documentation that is necessary to evaluate the case.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>
            <a:extLst>
              <a:ext uri="{FF2B5EF4-FFF2-40B4-BE49-F238E27FC236}">
                <a16:creationId xmlns:a16="http://schemas.microsoft.com/office/drawing/2014/main" id="{BDAC11FC-04BE-F69E-672C-7C80E42AA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9155" name="Content Placeholder 2">
            <a:extLst>
              <a:ext uri="{FF2B5EF4-FFF2-40B4-BE49-F238E27FC236}">
                <a16:creationId xmlns:a16="http://schemas.microsoft.com/office/drawing/2014/main" id="{FDD20B00-CA3A-0CBE-C86D-A44ADA7117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B04C7C0B-AEF7-DA29-403A-1CD38A018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Case # 6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C2C1A4DB-986B-CF02-C30B-9FC28CF59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688" y="1755775"/>
            <a:ext cx="7556500" cy="4144963"/>
          </a:xfrm>
        </p:spPr>
        <p:txBody>
          <a:bodyPr/>
          <a:lstStyle/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An edentulous posterior mandible or maxillary quadrant with two (2) or more root form implants and its restoration. </a:t>
            </a:r>
          </a:p>
        </p:txBody>
      </p:sp>
      <p:sp>
        <p:nvSpPr>
          <p:cNvPr id="24580" name="TextBox 3">
            <a:extLst>
              <a:ext uri="{FF2B5EF4-FFF2-40B4-BE49-F238E27FC236}">
                <a16:creationId xmlns:a16="http://schemas.microsoft.com/office/drawing/2014/main" id="{474C70F6-54BF-20E7-4399-D3834A7422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00" y="328613"/>
            <a:ext cx="446088" cy="57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ts val="600"/>
              </a:spcBef>
              <a:buClr>
                <a:srgbClr val="B870B8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2pPr>
            <a:lvl3pPr marL="6858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3pPr>
            <a:lvl4pPr marL="9144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4pPr>
            <a:lvl5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5pPr>
            <a:lvl6pPr marL="16002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6pPr>
            <a:lvl7pPr marL="20574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7pPr>
            <a:lvl8pPr marL="25146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8pPr>
            <a:lvl9pPr marL="29718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6578DD2E-C860-4481-033D-8D95E1526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Patient Examination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86F33E4C-9E35-9A05-4910-41B45C570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1042194"/>
            <a:ext cx="7556500" cy="5118100"/>
          </a:xfrm>
        </p:spPr>
        <p:txBody>
          <a:bodyPr/>
          <a:lstStyle/>
          <a:p>
            <a:pPr eaLnBrk="1" hangingPunct="1"/>
            <a:endParaRPr lang="en-US" altLang="en-US" dirty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Describe the chief complaint and patient’s medical /dental history.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Include the following: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ASA Classification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Medications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Allergies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Missing teeth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Periodontal status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Occlusion/ Angle Classification</a:t>
            </a:r>
          </a:p>
          <a:p>
            <a:pPr lvl="1" eaLnBrk="1" hangingPunct="1"/>
            <a:endParaRPr lang="en-US" altLang="en-US" dirty="0">
              <a:ea typeface="ＭＳ Ｐゴシック" panose="020B0600070205080204" pitchFamily="34" charset="-128"/>
            </a:endParaRPr>
          </a:p>
          <a:p>
            <a:pPr lvl="1" eaLnBrk="1" hangingPunct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31B574DA-E897-A23E-0E1A-EBC97FDF0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Social History</a:t>
            </a: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AA5E28B9-7F3A-498C-F818-CE84F69EDF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Smoking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Alcohol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Drug/substance abuse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2B2138FF-D0F9-7E49-F1BB-FADAC2AC7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Pre-Implant Placement Radiograph</a:t>
            </a:r>
          </a:p>
        </p:txBody>
      </p:sp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8917420B-4C44-4C26-7747-EFC9605FE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363" y="1981200"/>
            <a:ext cx="7556500" cy="4144963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Include panoramic, periapical and/or CBCT if applicable with the date the radiograph was taken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B9DB2CF9-03E9-52AD-5A65-8093B5782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Pre-Surgical Photographs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0F55F533-36FE-CBDC-1015-393CD93ED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1600200"/>
            <a:ext cx="7556500" cy="4941888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Include the date the photograph was taken</a:t>
            </a:r>
          </a:p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Views desired:	</a:t>
            </a:r>
          </a:p>
          <a:p>
            <a:pPr lvl="2">
              <a:defRPr/>
            </a:pPr>
            <a:r>
              <a:rPr lang="en-US" dirty="0"/>
              <a:t>Occlusal view of maxillary arch</a:t>
            </a:r>
            <a:endParaRPr lang="en-US" sz="1600" dirty="0"/>
          </a:p>
          <a:p>
            <a:pPr lvl="2">
              <a:defRPr/>
            </a:pPr>
            <a:r>
              <a:rPr lang="en-US" dirty="0"/>
              <a:t>Occlusal view of mandibular arch</a:t>
            </a:r>
            <a:endParaRPr lang="en-US" sz="1600" dirty="0"/>
          </a:p>
          <a:p>
            <a:pPr lvl="2">
              <a:defRPr/>
            </a:pPr>
            <a:r>
              <a:rPr lang="en-US" dirty="0"/>
              <a:t>Frontal view in Maximum </a:t>
            </a:r>
            <a:r>
              <a:rPr lang="en-US" dirty="0" err="1"/>
              <a:t>Intercuspation</a:t>
            </a:r>
            <a:r>
              <a:rPr lang="en-US" dirty="0"/>
              <a:t> Position (MIP)</a:t>
            </a:r>
            <a:endParaRPr lang="en-US" sz="1600" dirty="0"/>
          </a:p>
          <a:p>
            <a:pPr lvl="2">
              <a:defRPr/>
            </a:pPr>
            <a:r>
              <a:rPr lang="en-US" dirty="0"/>
              <a:t>Left side in MIP</a:t>
            </a:r>
            <a:endParaRPr lang="en-US" sz="1600" dirty="0"/>
          </a:p>
          <a:p>
            <a:pPr lvl="2">
              <a:defRPr/>
            </a:pPr>
            <a:r>
              <a:rPr lang="en-US" dirty="0"/>
              <a:t>Right side in MIP</a:t>
            </a:r>
            <a:endParaRPr lang="en-US" sz="1600" dirty="0"/>
          </a:p>
          <a:p>
            <a:pPr lvl="1">
              <a:defRPr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22C6ED12-573E-F252-BB03-05339F9DA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Treatment Planning/ Goals</a:t>
            </a: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610D8E80-C7D5-2FD9-835D-470618E92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Surgical Plan/ Goals- provide details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2C488549-8B35-325A-74E1-2194226A5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Prosthodontic Rehabilitation Plan</a:t>
            </a:r>
          </a:p>
        </p:txBody>
      </p:sp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687C03B0-7E69-8877-3097-15D8C7AB5E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Describe Prosthodontic Rehabilitation Plan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517</TotalTime>
  <Words>458</Words>
  <Application>Microsoft Office PowerPoint</Application>
  <PresentationFormat>On-screen Show (4:3)</PresentationFormat>
  <Paragraphs>66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ＭＳ Ｐゴシック</vt:lpstr>
      <vt:lpstr>Arial</vt:lpstr>
      <vt:lpstr>Rockwell</vt:lpstr>
      <vt:lpstr>Wingdings</vt:lpstr>
      <vt:lpstr>Advantage</vt:lpstr>
      <vt:lpstr>    </vt:lpstr>
      <vt:lpstr>   Candidate #   Case and Patient initials:</vt:lpstr>
      <vt:lpstr>Case # 6</vt:lpstr>
      <vt:lpstr>Patient Examination</vt:lpstr>
      <vt:lpstr>Social History</vt:lpstr>
      <vt:lpstr>Pre-Implant Placement Radiograph</vt:lpstr>
      <vt:lpstr>Pre-Surgical Photographs</vt:lpstr>
      <vt:lpstr>Treatment Planning/ Goals</vt:lpstr>
      <vt:lpstr>Prosthodontic Rehabilitation Plan</vt:lpstr>
      <vt:lpstr>Procedure Informed Consent</vt:lpstr>
      <vt:lpstr>Alternative Treatment Plans</vt:lpstr>
      <vt:lpstr>Implant Surgery</vt:lpstr>
      <vt:lpstr>Post-Surgical Radiograph</vt:lpstr>
      <vt:lpstr>Post-Operative Care / Instructions</vt:lpstr>
      <vt:lpstr>Maintenance</vt:lpstr>
      <vt:lpstr>Prosthetic Restoration</vt:lpstr>
      <vt:lpstr>Immediate Post-Prosthetic Placement Radiograph</vt:lpstr>
      <vt:lpstr>Occlusal View of Maxillary Arch Photograph (date your photo)</vt:lpstr>
      <vt:lpstr>Occlusal View of Mandibular Arch Photograph (date your photo)</vt:lpstr>
      <vt:lpstr>Frontal View in Maximum Intercuspation Position Photograph (date your photo)</vt:lpstr>
      <vt:lpstr>Left Side Photograph MIP (date your photo)</vt:lpstr>
      <vt:lpstr>Right Side Photograph MIP  (date your photo)</vt:lpstr>
      <vt:lpstr>For Cases that Involve Implant Supported/Retained Prostheses</vt:lpstr>
      <vt:lpstr>One Year Post-Prosthetic Placement Radiograph with Date  </vt:lpstr>
      <vt:lpstr>Revision (if necessary)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ABOI/ID Part II Case Presentation – Template</dc:title>
  <dc:creator>Kathleen Huttner</dc:creator>
  <cp:lastModifiedBy>Jenna Tucker</cp:lastModifiedBy>
  <cp:revision>42</cp:revision>
  <dcterms:created xsi:type="dcterms:W3CDTF">2011-01-07T16:33:43Z</dcterms:created>
  <dcterms:modified xsi:type="dcterms:W3CDTF">2025-07-07T18:58:13Z</dcterms:modified>
</cp:coreProperties>
</file>